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5613" cy="9939338"/>
  <p:defaultTextStyle>
    <a:defPPr>
      <a:defRPr lang="en-US"/>
    </a:defPPr>
    <a:lvl1pPr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77838" indent="-20638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57263" indent="-42863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436688" indent="-65088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914525" indent="-85725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728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578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578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D6A6DC-E26F-4166-8E2D-49F56D154452}" type="datetimeFigureOut">
              <a:rPr lang="en-GB"/>
              <a:pPr>
                <a:defRPr/>
              </a:pPr>
              <a:t>25/07/2013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578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578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4D4A7C-9400-43C5-AD28-DF03313091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  <a:defRPr/>
            </a:pPr>
            <a:fld id="{E99DA1AE-B960-446B-84BE-64176A983DCE}" type="slidenum">
              <a:rPr lang="en-GB" smtClean="0"/>
              <a:pPr defTabSz="9572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95C50-2B86-47EE-AC78-DC7D4A8C9432}" type="datetimeFigureOut">
              <a:rPr lang="en-GB"/>
              <a:pPr>
                <a:defRPr/>
              </a:pPr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FDC1-BACD-46B0-AAAA-CBD88E66DB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1CC9D-83DC-4772-928E-A023016FB6DB}" type="datetimeFigureOut">
              <a:rPr lang="en-GB"/>
              <a:pPr>
                <a:defRPr/>
              </a:pPr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CAE04-1EBB-476F-BF9A-DCDA830656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80AF-6CD1-40C5-8698-83801B81299E}" type="datetimeFigureOut">
              <a:rPr lang="en-GB"/>
              <a:pPr>
                <a:defRPr/>
              </a:pPr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266F5-9047-4044-A606-12E03C2A29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2D317-AD57-4293-B3F3-DA3F4657785B}" type="datetimeFigureOut">
              <a:rPr lang="en-GB"/>
              <a:pPr>
                <a:defRPr/>
              </a:pPr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F4DEF-A1AA-4380-A4A4-30630EB59C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6061F-BF8F-4A74-A95D-D3973B492066}" type="datetimeFigureOut">
              <a:rPr lang="en-GB"/>
              <a:pPr>
                <a:defRPr/>
              </a:pPr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09BB-A3B2-4E53-A8B4-B780CB6D40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8A647-E1A9-4AF5-80B9-0074E8ABA84C}" type="datetimeFigureOut">
              <a:rPr lang="en-GB"/>
              <a:pPr>
                <a:defRPr/>
              </a:pPr>
              <a:t>25/07/2013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D8F2C-9D38-4B19-89D6-448A55017D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80736-9B73-44CD-99B7-F1B747CB9D52}" type="datetimeFigureOut">
              <a:rPr lang="en-GB"/>
              <a:pPr>
                <a:defRPr/>
              </a:pPr>
              <a:t>25/07/2013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D3864-DF73-4BD2-8B23-A004BA2701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D9BEF-5672-4E6E-AFEC-B4B49306E348}" type="datetimeFigureOut">
              <a:rPr lang="en-GB"/>
              <a:pPr>
                <a:defRPr/>
              </a:pPr>
              <a:t>25/07/2013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E2709-0A56-479B-8B4D-6548FA04BF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99359-70AE-44D5-A97C-F44D11B06B1B}" type="datetimeFigureOut">
              <a:rPr lang="en-GB"/>
              <a:pPr>
                <a:defRPr/>
              </a:pPr>
              <a:t>25/07/2013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000A1-918E-4C55-B5EB-D9A632F230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E7C34-6D12-40DA-866D-A527E4CB647C}" type="datetimeFigureOut">
              <a:rPr lang="en-GB"/>
              <a:pPr>
                <a:defRPr/>
              </a:pPr>
              <a:t>25/07/2013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B3BFA-3706-4AB1-BA43-0FFE82E3AB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E1E91-DD2A-4883-9F20-14928D837632}" type="datetimeFigureOut">
              <a:rPr lang="en-GB"/>
              <a:pPr>
                <a:defRPr/>
              </a:pPr>
              <a:t>25/07/2013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B24C-7F3B-428F-B6BF-EA03C65CDC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defTabSz="95781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B2C475-6EDA-49BB-8BCB-8C38B0C1F89A}" type="datetimeFigureOut">
              <a:rPr lang="en-GB"/>
              <a:pPr>
                <a:defRPr/>
              </a:pPr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defTabSz="95781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 defTabSz="95781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A25B3F-B7E6-4412-801E-E988289CE7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576263"/>
            <a:ext cx="138113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415" tIns="34208" rIns="68415" bIns="34208" anchor="ctr">
            <a:spAutoFit/>
          </a:bodyPr>
          <a:lstStyle/>
          <a:p>
            <a:pPr defTabSz="682625"/>
            <a:endParaRPr lang="en-US" sz="800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76263"/>
            <a:ext cx="138113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415" tIns="34208" rIns="68415" bIns="34208" anchor="ctr">
            <a:spAutoFit/>
          </a:bodyPr>
          <a:lstStyle/>
          <a:p>
            <a:pPr defTabSz="682625"/>
            <a:endParaRPr lang="en-US" sz="800">
              <a:latin typeface="Arial" pitchFamily="34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017838" y="1714500"/>
          <a:ext cx="1205172" cy="1303742"/>
        </p:xfrm>
        <a:graphic>
          <a:graphicData uri="http://schemas.openxmlformats.org/drawingml/2006/table">
            <a:tbl>
              <a:tblPr/>
              <a:tblGrid>
                <a:gridCol w="141287"/>
                <a:gridCol w="171667"/>
                <a:gridCol w="172232"/>
                <a:gridCol w="172232"/>
                <a:gridCol w="172232"/>
                <a:gridCol w="203290"/>
                <a:gridCol w="172232"/>
              </a:tblGrid>
              <a:tr h="21698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March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M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w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err="1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f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24*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679575" y="1714500"/>
          <a:ext cx="1234423" cy="1303742"/>
        </p:xfrm>
        <a:graphic>
          <a:graphicData uri="http://schemas.openxmlformats.org/drawingml/2006/table">
            <a:tbl>
              <a:tblPr/>
              <a:tblGrid>
                <a:gridCol w="170538"/>
                <a:gridCol w="171667"/>
                <a:gridCol w="172232"/>
                <a:gridCol w="172232"/>
                <a:gridCol w="172232"/>
                <a:gridCol w="203290"/>
                <a:gridCol w="172232"/>
              </a:tblGrid>
              <a:tr h="21698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February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M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w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err="1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f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18*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19*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20*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21*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22*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23*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24*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25*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26*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42900" y="1714500"/>
          <a:ext cx="1234423" cy="1303742"/>
        </p:xfrm>
        <a:graphic>
          <a:graphicData uri="http://schemas.openxmlformats.org/drawingml/2006/table">
            <a:tbl>
              <a:tblPr/>
              <a:tblGrid>
                <a:gridCol w="170538"/>
                <a:gridCol w="171667"/>
                <a:gridCol w="172232"/>
                <a:gridCol w="172232"/>
                <a:gridCol w="172232"/>
                <a:gridCol w="203290"/>
                <a:gridCol w="172232"/>
              </a:tblGrid>
              <a:tr h="21698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January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M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w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th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f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27*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3017838" y="3114675"/>
          <a:ext cx="1234423" cy="1303742"/>
        </p:xfrm>
        <a:graphic>
          <a:graphicData uri="http://schemas.openxmlformats.org/drawingml/2006/table">
            <a:tbl>
              <a:tblPr/>
              <a:tblGrid>
                <a:gridCol w="170538"/>
                <a:gridCol w="171667"/>
                <a:gridCol w="172232"/>
                <a:gridCol w="172232"/>
                <a:gridCol w="172232"/>
                <a:gridCol w="203290"/>
                <a:gridCol w="172232"/>
              </a:tblGrid>
              <a:tr h="21698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June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M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w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err="1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f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679575" y="3114675"/>
          <a:ext cx="1234423" cy="1295003"/>
        </p:xfrm>
        <a:graphic>
          <a:graphicData uri="http://schemas.openxmlformats.org/drawingml/2006/table">
            <a:tbl>
              <a:tblPr/>
              <a:tblGrid>
                <a:gridCol w="170538"/>
                <a:gridCol w="171667"/>
                <a:gridCol w="172232"/>
                <a:gridCol w="172232"/>
                <a:gridCol w="172232"/>
                <a:gridCol w="203290"/>
                <a:gridCol w="172232"/>
              </a:tblGrid>
              <a:tr h="21698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May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cap="all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</a:t>
                      </a:r>
                      <a:endParaRPr lang="en-GB" sz="800" cap="all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cap="all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</a:t>
                      </a:r>
                      <a:endParaRPr lang="en-GB" sz="800" cap="all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cap="all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</a:t>
                      </a:r>
                      <a:endParaRPr lang="en-GB" sz="800" cap="all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cap="all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</a:t>
                      </a:r>
                      <a:endParaRPr lang="en-GB" sz="800" cap="all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cap="all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</a:t>
                      </a:r>
                      <a:endParaRPr lang="en-GB" sz="800" cap="all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cap="all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endParaRPr lang="en-GB" sz="800" cap="all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cap="all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endParaRPr lang="en-GB" sz="800" cap="all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342900" y="3114675"/>
          <a:ext cx="1234423" cy="1303742"/>
        </p:xfrm>
        <a:graphic>
          <a:graphicData uri="http://schemas.openxmlformats.org/drawingml/2006/table">
            <a:tbl>
              <a:tblPr/>
              <a:tblGrid>
                <a:gridCol w="170538"/>
                <a:gridCol w="171667"/>
                <a:gridCol w="172232"/>
                <a:gridCol w="172232"/>
                <a:gridCol w="172232"/>
                <a:gridCol w="203290"/>
                <a:gridCol w="172232"/>
              </a:tblGrid>
              <a:tr h="21698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April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M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w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err="1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f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3017838" y="4506913"/>
          <a:ext cx="1234423" cy="1303742"/>
        </p:xfrm>
        <a:graphic>
          <a:graphicData uri="http://schemas.openxmlformats.org/drawingml/2006/table">
            <a:tbl>
              <a:tblPr/>
              <a:tblGrid>
                <a:gridCol w="170538"/>
                <a:gridCol w="171667"/>
                <a:gridCol w="172232"/>
                <a:gridCol w="172232"/>
                <a:gridCol w="172232"/>
                <a:gridCol w="203290"/>
                <a:gridCol w="172232"/>
              </a:tblGrid>
              <a:tr h="21698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September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M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w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err="1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f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679575" y="4506913"/>
          <a:ext cx="1234423" cy="1303742"/>
        </p:xfrm>
        <a:graphic>
          <a:graphicData uri="http://schemas.openxmlformats.org/drawingml/2006/table">
            <a:tbl>
              <a:tblPr/>
              <a:tblGrid>
                <a:gridCol w="170538"/>
                <a:gridCol w="171667"/>
                <a:gridCol w="172232"/>
                <a:gridCol w="172232"/>
                <a:gridCol w="172232"/>
                <a:gridCol w="203290"/>
                <a:gridCol w="172232"/>
              </a:tblGrid>
              <a:tr h="21698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August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M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w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err="1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f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42900" y="4506913"/>
          <a:ext cx="1234423" cy="1303742"/>
        </p:xfrm>
        <a:graphic>
          <a:graphicData uri="http://schemas.openxmlformats.org/drawingml/2006/table">
            <a:tbl>
              <a:tblPr/>
              <a:tblGrid>
                <a:gridCol w="170538"/>
                <a:gridCol w="171667"/>
                <a:gridCol w="172232"/>
                <a:gridCol w="172232"/>
                <a:gridCol w="172232"/>
                <a:gridCol w="203290"/>
                <a:gridCol w="172232"/>
              </a:tblGrid>
              <a:tr h="21698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July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M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w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err="1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f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017838" y="5900738"/>
          <a:ext cx="1234423" cy="1303742"/>
        </p:xfrm>
        <a:graphic>
          <a:graphicData uri="http://schemas.openxmlformats.org/drawingml/2006/table">
            <a:tbl>
              <a:tblPr/>
              <a:tblGrid>
                <a:gridCol w="170538"/>
                <a:gridCol w="171667"/>
                <a:gridCol w="172232"/>
                <a:gridCol w="172232"/>
                <a:gridCol w="172232"/>
                <a:gridCol w="203290"/>
                <a:gridCol w="172232"/>
              </a:tblGrid>
              <a:tr h="21698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December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M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w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err="1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f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679575" y="5900738"/>
          <a:ext cx="1234423" cy="1303742"/>
        </p:xfrm>
        <a:graphic>
          <a:graphicData uri="http://schemas.openxmlformats.org/drawingml/2006/table">
            <a:tbl>
              <a:tblPr/>
              <a:tblGrid>
                <a:gridCol w="170538"/>
                <a:gridCol w="171667"/>
                <a:gridCol w="172232"/>
                <a:gridCol w="172232"/>
                <a:gridCol w="172232"/>
                <a:gridCol w="203290"/>
                <a:gridCol w="172232"/>
              </a:tblGrid>
              <a:tr h="21698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November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M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w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err="1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f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42900" y="5900738"/>
          <a:ext cx="1234423" cy="1303742"/>
        </p:xfrm>
        <a:graphic>
          <a:graphicData uri="http://schemas.openxmlformats.org/drawingml/2006/table">
            <a:tbl>
              <a:tblPr/>
              <a:tblGrid>
                <a:gridCol w="170538"/>
                <a:gridCol w="171667"/>
                <a:gridCol w="172232"/>
                <a:gridCol w="172232"/>
                <a:gridCol w="172232"/>
                <a:gridCol w="203290"/>
                <a:gridCol w="172232"/>
              </a:tblGrid>
              <a:tr h="21698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October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M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w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 err="1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f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cap="all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</a:t>
                      </a:r>
                      <a:endParaRPr lang="en-GB" sz="900" cap="all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13154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154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2868" name="Text Box 2"/>
          <p:cNvSpPr txBox="1">
            <a:spLocks noChangeArrowheads="1"/>
          </p:cNvSpPr>
          <p:nvPr/>
        </p:nvSpPr>
        <p:spPr bwMode="auto">
          <a:xfrm>
            <a:off x="327025" y="0"/>
            <a:ext cx="5132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/>
          <a:lstStyle/>
          <a:p>
            <a:pPr algn="ctr" defTabSz="682625">
              <a:spcAft>
                <a:spcPts val="750"/>
              </a:spcAft>
            </a:pPr>
            <a:r>
              <a:rPr lang="en-GB" sz="1200" b="1">
                <a:latin typeface="Arial" pitchFamily="34" charset="0"/>
              </a:rPr>
              <a:t> ‘Hymn Sheet’ 2011 Event Planner</a:t>
            </a:r>
            <a:r>
              <a:rPr lang="en-GB" sz="1200">
                <a:latin typeface="Arial" pitchFamily="34" charset="0"/>
              </a:rPr>
              <a:t> (current as at today’s date)</a:t>
            </a:r>
            <a:endParaRPr lang="en-US" sz="1200">
              <a:latin typeface="Arial" pitchFamily="34" charset="0"/>
            </a:endParaRPr>
          </a:p>
        </p:txBody>
      </p:sp>
      <p:sp>
        <p:nvSpPr>
          <p:cNvPr id="2869" name="Text Box 6"/>
          <p:cNvSpPr txBox="1">
            <a:spLocks noChangeArrowheads="1"/>
          </p:cNvSpPr>
          <p:nvPr/>
        </p:nvSpPr>
        <p:spPr bwMode="auto">
          <a:xfrm>
            <a:off x="342900" y="273050"/>
            <a:ext cx="5657850" cy="557213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lIns="68415" tIns="34208" rIns="68415" bIns="34208">
            <a:flatTx/>
          </a:bodyPr>
          <a:lstStyle/>
          <a:p>
            <a:pPr algn="ctr" defTabSz="682625">
              <a:spcAft>
                <a:spcPts val="750"/>
              </a:spcAft>
            </a:pPr>
            <a:r>
              <a:rPr lang="en-US" sz="1200" b="1">
                <a:latin typeface="Arial" pitchFamily="34" charset="0"/>
              </a:rPr>
              <a:t>Vision</a:t>
            </a:r>
            <a:r>
              <a:rPr lang="en-US" sz="1200">
                <a:latin typeface="Arial" pitchFamily="34" charset="0"/>
              </a:rPr>
              <a:t>:  Become the UK’s  XXXXXXX organisation– with a turn-over in excess of £XXXXX &amp; a pbt of at least XX% within the next timeframe.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657475" y="969963"/>
            <a:ext cx="4156075" cy="650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8415" tIns="34208" rIns="68415" bIns="34208">
            <a:spAutoFit/>
          </a:bodyPr>
          <a:lstStyle/>
          <a:p>
            <a:pPr defTabSz="684154">
              <a:spcAft>
                <a:spcPts val="748"/>
              </a:spcAft>
              <a:defRPr/>
            </a:pPr>
            <a:r>
              <a:rPr lang="en-GB" sz="800" b="1" u="sng" dirty="0">
                <a:latin typeface="Arial" pitchFamily="34" charset="0"/>
                <a:cs typeface="+mn-cs"/>
              </a:rPr>
              <a:t>Key Goals  -   (we will be ‘winning’ for the year if we)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Increase our turnover to £XXX by 31 Dec 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Grow our client based by XX% by 31 Dec and gain X key accounts/ X per quarter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Have a successful  </a:t>
            </a:r>
            <a:r>
              <a:rPr lang="en-GB" sz="800" u="sng" dirty="0">
                <a:latin typeface="Arial" pitchFamily="34" charset="0"/>
                <a:cs typeface="+mn-cs"/>
              </a:rPr>
              <a:t>fill in the blank</a:t>
            </a:r>
            <a:r>
              <a:rPr lang="en-GB" sz="800" dirty="0">
                <a:latin typeface="Arial" pitchFamily="34" charset="0"/>
                <a:cs typeface="+mn-cs"/>
              </a:rPr>
              <a:t> celebration by DATE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38113" y="952500"/>
            <a:ext cx="2468562" cy="668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8415" tIns="34208" rIns="68415" bIns="34208"/>
          <a:lstStyle/>
          <a:p>
            <a:pPr defTabSz="684154">
              <a:spcAft>
                <a:spcPts val="748"/>
              </a:spcAft>
              <a:defRPr/>
            </a:pPr>
            <a:r>
              <a:rPr lang="en-GB" sz="800" b="1" u="sng" dirty="0">
                <a:latin typeface="Arial" pitchFamily="34" charset="0"/>
                <a:cs typeface="+mn-cs"/>
              </a:rPr>
              <a:t>Key Achievements Attained - 2010</a:t>
            </a:r>
            <a:r>
              <a:rPr lang="en-GB" sz="800" u="sng" dirty="0">
                <a:latin typeface="Arial" pitchFamily="34" charset="0"/>
                <a:cs typeface="+mn-cs"/>
              </a:rPr>
              <a:t>.</a:t>
            </a:r>
          </a:p>
          <a:p>
            <a:pPr marL="34208" indent="-171039" defTabSz="684154"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Recovered from 2008  position.</a:t>
            </a:r>
          </a:p>
          <a:p>
            <a:pPr marL="34208" indent="-171039" defTabSz="684154"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Restructured to enable the company to survive in the worst recession since the 1930s.</a:t>
            </a:r>
            <a:endParaRPr lang="en-US" sz="800" dirty="0">
              <a:latin typeface="Arial" pitchFamily="34" charset="0"/>
              <a:cs typeface="+mn-cs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4925" y="7348538"/>
          <a:ext cx="1606232" cy="960120"/>
        </p:xfrm>
        <a:graphic>
          <a:graphicData uri="http://schemas.openxmlformats.org/drawingml/2006/table">
            <a:tbl>
              <a:tblPr/>
              <a:tblGrid>
                <a:gridCol w="1023893"/>
                <a:gridCol w="582339"/>
              </a:tblGrid>
              <a:tr h="106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bg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Bank Holidays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DATE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New Years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03.01.11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Good Friday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22.04.11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Easter Monday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25.04.11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Royal Wedding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29.04.11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May Day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02.05.11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Spring Bank Holiday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30.05.11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August Bank Holiday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29.08.11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Christmas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26-27.12.11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703388" y="7348538"/>
          <a:ext cx="1582181" cy="887322"/>
        </p:xfrm>
        <a:graphic>
          <a:graphicData uri="http://schemas.openxmlformats.org/drawingml/2006/table">
            <a:tbl>
              <a:tblPr/>
              <a:tblGrid>
                <a:gridCol w="723610"/>
                <a:gridCol w="858571"/>
              </a:tblGrid>
              <a:tr h="2122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School Holidays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DATES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Term 3 </a:t>
                      </a: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 2010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21-25 Feb11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Term 4 </a:t>
                      </a: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 2010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11-25 Apr 11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Term 5 </a:t>
                      </a: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 2010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30 May– 03 Jun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Term 6 </a:t>
                      </a: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 2010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25 Jul - 31 Aug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Term </a:t>
                      </a: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700" b="1" baseline="0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24-28 Oct 11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Term </a:t>
                      </a: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700" b="1" baseline="0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19 Dec – 02 Jan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4818063" y="6315075"/>
          <a:ext cx="1954212" cy="2168843"/>
        </p:xfrm>
        <a:graphic>
          <a:graphicData uri="http://schemas.openxmlformats.org/drawingml/2006/table">
            <a:tbl>
              <a:tblPr/>
              <a:tblGrid>
                <a:gridCol w="387350"/>
                <a:gridCol w="390525"/>
                <a:gridCol w="398462"/>
                <a:gridCol w="385763"/>
                <a:gridCol w="392112"/>
              </a:tblGrid>
              <a:tr h="211138">
                <a:tc gridSpan="5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Weekly Activities Week 1-4 of each month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6363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W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TH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Times New Roman" pitchFamily="18" charset="0"/>
                        </a:rPr>
                        <a:t>Internal Meetings</a:t>
                      </a: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Mgmt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Meeting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Client Day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Flex day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Bus Admin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Admin &amp; 121s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Funct Heads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Social Network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Times New Roman" pitchFamily="18" charset="0"/>
                        </a:rPr>
                        <a:t>Internal Meetings</a:t>
                      </a: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Funct Heads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Client Day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Flex day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cs typeface="Times New Roman" pitchFamily="18" charset="0"/>
                        </a:rPr>
                        <a:t>Bus Admin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Admin &amp; 121s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Mkt Mtg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C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Times New Roman" pitchFamily="18" charset="0"/>
                        </a:rPr>
                        <a:t>Staff Lunch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Times New Roman" pitchFamily="18" charset="0"/>
                        </a:rPr>
                        <a:t>Internal Meetings</a:t>
                      </a: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Finance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Meeting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Client Day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Flex day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cs typeface="Times New Roman" pitchFamily="18" charset="0"/>
                        </a:rPr>
                        <a:t>Bus Admin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Admin &amp; 121s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Funct Heads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5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Times New Roman" pitchFamily="18" charset="0"/>
                        </a:rPr>
                        <a:t>Social Network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Times New Roman" pitchFamily="18" charset="0"/>
                        </a:rPr>
                        <a:t>Internal Meetings</a:t>
                      </a: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Funct Heads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59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Client Day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Flex day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cs typeface="Times New Roman" pitchFamily="18" charset="0"/>
                        </a:rPr>
                        <a:t>Bus Admin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Admin &amp; 121s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Mkt Mtg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C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Times New Roman" pitchFamily="18" charset="0"/>
                        </a:rPr>
                        <a:t>Staff Lunch</a:t>
                      </a:r>
                    </a:p>
                  </a:txBody>
                  <a:tcPr marL="48986" marR="489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3357563" y="7348538"/>
          <a:ext cx="1388726" cy="857280"/>
        </p:xfrm>
        <a:graphic>
          <a:graphicData uri="http://schemas.openxmlformats.org/drawingml/2006/table">
            <a:tbl>
              <a:tblPr/>
              <a:tblGrid>
                <a:gridCol w="722137"/>
                <a:gridCol w="666589"/>
              </a:tblGrid>
              <a:tr h="1061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KEY MEETINGS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DATES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Client</a:t>
                      </a:r>
                    </a:p>
                  </a:txBody>
                  <a:tcPr marL="48986" marR="48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Every Wed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bg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Friday </a:t>
                      </a:r>
                      <a:r>
                        <a:rPr lang="en-US" sz="7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Lunches   </a:t>
                      </a:r>
                      <a:endParaRPr lang="en-US" sz="700" b="1" dirty="0">
                        <a:solidFill>
                          <a:schemeClr val="bg1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6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Every other Fri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Finance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700" b="1" baseline="3000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rd</a:t>
                      </a:r>
                      <a:r>
                        <a:rPr lang="en-US" sz="7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Tue-Ilkley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bg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Management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700" b="1" baseline="300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st</a:t>
                      </a: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Tue – </a:t>
                      </a: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office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Flex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Day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Thu – </a:t>
                      </a: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office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Internal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Mon – </a:t>
                      </a: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office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Star/Asterisk *</a:t>
                      </a: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dirty="0">
                        <a:solidFill>
                          <a:schemeClr val="tx1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85725" y="8574088"/>
            <a:ext cx="3343275" cy="1003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8415" tIns="34208" rIns="68415" bIns="34208"/>
          <a:lstStyle/>
          <a:p>
            <a:pPr algn="ctr" defTabSz="684154">
              <a:spcAft>
                <a:spcPts val="748"/>
              </a:spcAft>
              <a:defRPr/>
            </a:pPr>
            <a:r>
              <a:rPr lang="en-GB" sz="1000" b="1" u="sng" dirty="0">
                <a:latin typeface="Arial" pitchFamily="34" charset="0"/>
                <a:cs typeface="+mn-cs"/>
              </a:rPr>
              <a:t>Governing values</a:t>
            </a:r>
            <a:endParaRPr lang="en-GB" sz="1000" u="sng" dirty="0">
              <a:latin typeface="Arial" pitchFamily="34" charset="0"/>
              <a:cs typeface="+mn-cs"/>
            </a:endParaRPr>
          </a:p>
          <a:p>
            <a:pPr marL="34208" indent="-171039" defTabSz="684154">
              <a:buFont typeface="+mj-lt"/>
              <a:buAutoNum type="arabicPeriod"/>
              <a:defRPr/>
            </a:pPr>
            <a:r>
              <a:rPr lang="en-GB" sz="1000" dirty="0">
                <a:latin typeface="Arial" pitchFamily="34" charset="0"/>
                <a:cs typeface="+mn-cs"/>
              </a:rPr>
              <a:t>Do our best (bring value to everything we touch)</a:t>
            </a:r>
          </a:p>
          <a:p>
            <a:pPr marL="34208" indent="-171039" defTabSz="684154">
              <a:buFont typeface="+mj-lt"/>
              <a:buAutoNum type="arabicPeriod"/>
              <a:defRPr/>
            </a:pPr>
            <a:r>
              <a:rPr lang="en-GB" sz="1000" dirty="0">
                <a:latin typeface="Arial" pitchFamily="34" charset="0"/>
                <a:cs typeface="+mn-cs"/>
              </a:rPr>
              <a:t>Do what is right</a:t>
            </a:r>
          </a:p>
          <a:p>
            <a:pPr marL="34208" indent="-171039" defTabSz="684154">
              <a:buFont typeface="+mj-lt"/>
              <a:buAutoNum type="arabicPeriod"/>
              <a:defRPr/>
            </a:pPr>
            <a:r>
              <a:rPr lang="en-GB" sz="1000" dirty="0">
                <a:latin typeface="Arial" pitchFamily="34" charset="0"/>
                <a:cs typeface="+mn-cs"/>
              </a:rPr>
              <a:t>Treat others as we wish to be treated</a:t>
            </a:r>
          </a:p>
          <a:p>
            <a:pPr marL="34208" indent="-171039" defTabSz="684154">
              <a:buFont typeface="+mj-lt"/>
              <a:buAutoNum type="arabicPeriod"/>
              <a:defRPr/>
            </a:pPr>
            <a:r>
              <a:rPr lang="en-GB" sz="1000" dirty="0">
                <a:latin typeface="Arial" pitchFamily="34" charset="0"/>
                <a:cs typeface="+mn-cs"/>
              </a:rPr>
              <a:t>Enjoy ourselves (have some fun).</a:t>
            </a:r>
            <a:endParaRPr lang="en-US" sz="1000" dirty="0">
              <a:latin typeface="Arial" pitchFamily="34" charset="0"/>
              <a:cs typeface="+mn-cs"/>
            </a:endParaRPr>
          </a:p>
        </p:txBody>
      </p: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3582988" y="8574088"/>
            <a:ext cx="3189287" cy="1003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8415" tIns="34208" rIns="68415" bIns="34208"/>
          <a:lstStyle/>
          <a:p>
            <a:pPr algn="ctr" defTabSz="684154">
              <a:spcAft>
                <a:spcPts val="748"/>
              </a:spcAft>
              <a:defRPr/>
            </a:pPr>
            <a:r>
              <a:rPr lang="en-GB" sz="1000" b="1" u="sng" dirty="0">
                <a:latin typeface="Arial" pitchFamily="34" charset="0"/>
                <a:cs typeface="+mn-cs"/>
              </a:rPr>
              <a:t>Key Principles</a:t>
            </a:r>
            <a:endParaRPr lang="en-GB" sz="1000" u="sng" dirty="0">
              <a:latin typeface="Arial" pitchFamily="34" charset="0"/>
              <a:cs typeface="+mn-cs"/>
            </a:endParaRPr>
          </a:p>
          <a:p>
            <a:pPr marL="34208" indent="-171039" defTabSz="684154">
              <a:buFont typeface="+mj-lt"/>
              <a:buAutoNum type="arabicPeriod"/>
              <a:defRPr/>
            </a:pPr>
            <a:r>
              <a:rPr lang="en-GB" sz="1000" dirty="0">
                <a:latin typeface="Arial" pitchFamily="34" charset="0"/>
                <a:cs typeface="+mn-cs"/>
              </a:rPr>
              <a:t>Do the fundamentals perfectly.</a:t>
            </a:r>
          </a:p>
          <a:p>
            <a:pPr marL="34208" indent="-171039" defTabSz="684154">
              <a:buFont typeface="+mj-lt"/>
              <a:buAutoNum type="arabicPeriod"/>
              <a:defRPr/>
            </a:pPr>
            <a:r>
              <a:rPr lang="en-GB" sz="1000" dirty="0">
                <a:latin typeface="Arial" pitchFamily="34" charset="0"/>
                <a:cs typeface="+mn-cs"/>
              </a:rPr>
              <a:t>Honesty, Integrity, &amp; Trust</a:t>
            </a:r>
          </a:p>
          <a:p>
            <a:pPr marL="34208" indent="-171039" defTabSz="684154">
              <a:buFont typeface="+mj-lt"/>
              <a:buAutoNum type="arabicPeriod"/>
              <a:defRPr/>
            </a:pPr>
            <a:r>
              <a:rPr lang="en-GB" sz="1000" dirty="0">
                <a:latin typeface="Arial" pitchFamily="34" charset="0"/>
                <a:cs typeface="+mn-cs"/>
              </a:rPr>
              <a:t>Excellence</a:t>
            </a:r>
          </a:p>
          <a:p>
            <a:pPr marL="34208" indent="-171039" defTabSz="684154">
              <a:buFont typeface="+mj-lt"/>
              <a:buAutoNum type="arabicPeriod"/>
              <a:defRPr/>
            </a:pPr>
            <a:r>
              <a:rPr lang="en-GB" sz="1000" dirty="0">
                <a:latin typeface="Arial" pitchFamily="34" charset="0"/>
                <a:cs typeface="+mn-cs"/>
              </a:rPr>
              <a:t>Having courage to always do the right things</a:t>
            </a:r>
          </a:p>
          <a:p>
            <a:pPr marL="34208" indent="-171039" defTabSz="684154">
              <a:buFont typeface="+mj-lt"/>
              <a:buAutoNum type="arabicPeriod"/>
              <a:defRPr/>
            </a:pPr>
            <a:endParaRPr lang="en-GB" sz="1000" dirty="0">
              <a:latin typeface="Arial" pitchFamily="34" charset="0"/>
              <a:cs typeface="+mn-cs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4354513" y="1720850"/>
            <a:ext cx="2417762" cy="650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8415" tIns="34208" rIns="68415" bIns="34208">
            <a:spAutoFit/>
          </a:bodyPr>
          <a:lstStyle/>
          <a:p>
            <a:pPr defTabSz="684154">
              <a:spcAft>
                <a:spcPts val="748"/>
              </a:spcAft>
              <a:defRPr/>
            </a:pPr>
            <a:r>
              <a:rPr lang="en-GB" sz="800" b="1" u="sng" dirty="0">
                <a:latin typeface="Arial" pitchFamily="34" charset="0"/>
                <a:cs typeface="+mn-cs"/>
              </a:rPr>
              <a:t>Key  Goals for 2011 – Sales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Grow existing client revenue by XX%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Gain XX key accounts (one per quarter)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Increase turnover to £4 million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4354513" y="2446338"/>
            <a:ext cx="2417762" cy="650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8415" tIns="34208" rIns="68415" bIns="34208">
            <a:spAutoFit/>
          </a:bodyPr>
          <a:lstStyle/>
          <a:p>
            <a:pPr defTabSz="684154">
              <a:spcAft>
                <a:spcPts val="748"/>
              </a:spcAft>
              <a:defRPr/>
            </a:pPr>
            <a:r>
              <a:rPr lang="en-GB" sz="800" b="1" u="sng" dirty="0">
                <a:latin typeface="Arial" pitchFamily="34" charset="0"/>
                <a:cs typeface="+mn-cs"/>
              </a:rPr>
              <a:t>Key  Goals for 2011 – </a:t>
            </a:r>
            <a:r>
              <a:rPr lang="en-GB" sz="800" b="1" u="sng" dirty="0" err="1">
                <a:latin typeface="Arial" pitchFamily="34" charset="0"/>
                <a:cs typeface="+mn-cs"/>
              </a:rPr>
              <a:t>FInance</a:t>
            </a:r>
            <a:endParaRPr lang="en-GB" sz="800" b="1" u="sng" dirty="0">
              <a:latin typeface="Arial" pitchFamily="34" charset="0"/>
              <a:cs typeface="+mn-cs"/>
            </a:endParaRP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Grow gross margin to over XX%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Grow </a:t>
            </a:r>
            <a:r>
              <a:rPr lang="en-GB" sz="800" dirty="0" err="1">
                <a:latin typeface="Arial" pitchFamily="34" charset="0"/>
                <a:cs typeface="+mn-cs"/>
              </a:rPr>
              <a:t>pbt</a:t>
            </a:r>
            <a:r>
              <a:rPr lang="en-GB" sz="800" dirty="0">
                <a:latin typeface="Arial" pitchFamily="34" charset="0"/>
                <a:cs typeface="+mn-cs"/>
              </a:rPr>
              <a:t> to over XX%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Accrue £</a:t>
            </a:r>
            <a:r>
              <a:rPr lang="en-GB" sz="800" dirty="0" err="1">
                <a:latin typeface="Arial" pitchFamily="34" charset="0"/>
                <a:cs typeface="+mn-cs"/>
              </a:rPr>
              <a:t>XXXk</a:t>
            </a:r>
            <a:r>
              <a:rPr lang="en-GB" sz="800" dirty="0">
                <a:latin typeface="Arial" pitchFamily="34" charset="0"/>
                <a:cs typeface="+mn-cs"/>
              </a:rPr>
              <a:t> in cash (3 months supply)</a:t>
            </a: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4354513" y="3894138"/>
            <a:ext cx="2417762" cy="650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8415" tIns="34208" rIns="68415" bIns="34208">
            <a:spAutoFit/>
          </a:bodyPr>
          <a:lstStyle/>
          <a:p>
            <a:pPr defTabSz="684154">
              <a:spcAft>
                <a:spcPts val="748"/>
              </a:spcAft>
              <a:defRPr/>
            </a:pPr>
            <a:r>
              <a:rPr lang="en-GB" sz="800" b="1" u="sng" dirty="0">
                <a:latin typeface="Arial" pitchFamily="34" charset="0"/>
                <a:cs typeface="+mn-cs"/>
              </a:rPr>
              <a:t>Key  Goals – Marketing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Generate XX sales opportunities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Create XX new customers per month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endParaRPr lang="en-GB" sz="800" dirty="0">
              <a:latin typeface="Arial" pitchFamily="34" charset="0"/>
              <a:cs typeface="+mn-cs"/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4333875" y="4618038"/>
            <a:ext cx="2417763" cy="774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8415" tIns="34208" rIns="68415" bIns="34208">
            <a:spAutoFit/>
          </a:bodyPr>
          <a:lstStyle/>
          <a:p>
            <a:pPr defTabSz="684154">
              <a:spcAft>
                <a:spcPts val="748"/>
              </a:spcAft>
              <a:defRPr/>
            </a:pPr>
            <a:r>
              <a:rPr lang="en-GB" sz="800" b="1" u="sng" dirty="0">
                <a:latin typeface="Arial" pitchFamily="34" charset="0"/>
              </a:rPr>
              <a:t>Key  Goals 2011 – People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</a:rPr>
              <a:t>Gain  &amp; maintain core skills in each role.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</a:rPr>
              <a:t>Gain value added skills based of each Employee’s Skills Gaps Analysis.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</a:rPr>
              <a:t>Have a successful  Company Celebration.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4354513" y="5529263"/>
            <a:ext cx="2417762" cy="650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8415" tIns="34208" rIns="68415" bIns="34208">
            <a:spAutoFit/>
          </a:bodyPr>
          <a:lstStyle/>
          <a:p>
            <a:pPr defTabSz="684154">
              <a:spcAft>
                <a:spcPts val="748"/>
              </a:spcAft>
              <a:defRPr/>
            </a:pPr>
            <a:r>
              <a:rPr lang="en-GB" sz="800" b="1" u="sng" dirty="0">
                <a:latin typeface="Arial" pitchFamily="34" charset="0"/>
                <a:cs typeface="+mn-cs"/>
              </a:rPr>
              <a:t>Key  Goals 2011– Admin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Office refurbishment by September.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Implement fully mobile working environment by Dec.</a:t>
            </a: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4354513" y="3170238"/>
            <a:ext cx="2417762" cy="650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8415" tIns="34208" rIns="68415" bIns="34208">
            <a:spAutoFit/>
          </a:bodyPr>
          <a:lstStyle/>
          <a:p>
            <a:pPr defTabSz="684154">
              <a:spcAft>
                <a:spcPts val="748"/>
              </a:spcAft>
              <a:defRPr/>
            </a:pPr>
            <a:r>
              <a:rPr lang="en-GB" sz="800" b="1" u="sng" dirty="0">
                <a:latin typeface="Arial" pitchFamily="34" charset="0"/>
                <a:cs typeface="+mn-cs"/>
              </a:rPr>
              <a:t>Key  Goals for 2011 – Operations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100% availability 365 – 24/7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Move to cloud computing by 1</a:t>
            </a:r>
            <a:r>
              <a:rPr lang="en-GB" sz="800" baseline="30000" dirty="0">
                <a:latin typeface="Arial" pitchFamily="34" charset="0"/>
                <a:cs typeface="+mn-cs"/>
              </a:rPr>
              <a:t>st</a:t>
            </a:r>
            <a:r>
              <a:rPr lang="en-GB" sz="800" dirty="0">
                <a:latin typeface="Arial" pitchFamily="34" charset="0"/>
                <a:cs typeface="+mn-cs"/>
              </a:rPr>
              <a:t> Quarter</a:t>
            </a:r>
          </a:p>
          <a:p>
            <a:pPr marL="171039" indent="-171039" defTabSz="684154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800" dirty="0">
                <a:latin typeface="Arial" pitchFamily="34" charset="0"/>
                <a:cs typeface="+mn-cs"/>
              </a:rPr>
              <a:t>BPR key processes by 31 Dec</a:t>
            </a:r>
          </a:p>
        </p:txBody>
      </p:sp>
      <p:sp>
        <p:nvSpPr>
          <p:cNvPr id="3028" name="TextBox 51"/>
          <p:cNvSpPr txBox="1">
            <a:spLocks noChangeArrowheads="1"/>
          </p:cNvSpPr>
          <p:nvPr/>
        </p:nvSpPr>
        <p:spPr bwMode="auto">
          <a:xfrm>
            <a:off x="311150" y="9575800"/>
            <a:ext cx="59658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415" tIns="34208" rIns="68415" bIns="34208">
            <a:spAutoFit/>
          </a:bodyPr>
          <a:lstStyle/>
          <a:p>
            <a:r>
              <a:rPr lang="en-GB" sz="1400"/>
              <a:t>Theme for 2011 – Focus on each person personal and professional development</a:t>
            </a:r>
          </a:p>
        </p:txBody>
      </p:sp>
      <p:pic>
        <p:nvPicPr>
          <p:cNvPr id="3029" name="Picture 2" descr="http://media.smashingmagazine.com/cdn_smash/images/books/logo-design-workbook.png"/>
          <p:cNvPicPr>
            <a:picLocks noChangeAspect="1" noChangeArrowheads="1"/>
          </p:cNvPicPr>
          <p:nvPr/>
        </p:nvPicPr>
        <p:blipFill>
          <a:blip r:embed="rId3" cstate="print"/>
          <a:srcRect l="3281" t="-7770" r="12956" b="34244"/>
          <a:stretch>
            <a:fillRect/>
          </a:stretch>
        </p:blipFill>
        <p:spPr bwMode="auto">
          <a:xfrm>
            <a:off x="6000750" y="104775"/>
            <a:ext cx="78105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989</Words>
  <Application>Microsoft Office PowerPoint</Application>
  <PresentationFormat>A4 Paper (210x297 mm)</PresentationFormat>
  <Paragraphs>589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David Crowe</cp:lastModifiedBy>
  <cp:revision>58</cp:revision>
  <cp:lastPrinted>2011-02-12T09:45:52Z</cp:lastPrinted>
  <dcterms:created xsi:type="dcterms:W3CDTF">2011-01-10T13:56:37Z</dcterms:created>
  <dcterms:modified xsi:type="dcterms:W3CDTF">2013-07-25T12:40:46Z</dcterms:modified>
</cp:coreProperties>
</file>